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22" r:id="rId3"/>
    <p:sldId id="367" r:id="rId4"/>
    <p:sldId id="368" r:id="rId5"/>
    <p:sldId id="321" r:id="rId6"/>
    <p:sldId id="353" r:id="rId7"/>
    <p:sldId id="351" r:id="rId8"/>
    <p:sldId id="346" r:id="rId9"/>
    <p:sldId id="370" r:id="rId10"/>
    <p:sldId id="369" r:id="rId11"/>
    <p:sldId id="371" r:id="rId12"/>
    <p:sldId id="33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660"/>
  </p:normalViewPr>
  <p:slideViewPr>
    <p:cSldViewPr snapToGrid="0">
      <p:cViewPr>
        <p:scale>
          <a:sx n="77" d="100"/>
          <a:sy n="77" d="100"/>
        </p:scale>
        <p:origin x="-396" y="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3.png>
</file>

<file path=ppt/media/image14.png>
</file>

<file path=ppt/media/image17.png>
</file>

<file path=ppt/media/image19.png>
</file>

<file path=ppt/media/image2.png>
</file>

<file path=ppt/media/image20.png>
</file>

<file path=ppt/media/image4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5060" y="5052546"/>
            <a:ext cx="7516013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0108" y="3132290"/>
            <a:ext cx="9567135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0" y="731519"/>
            <a:ext cx="8534400" cy="34747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8344" y="376517"/>
            <a:ext cx="27432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2151" y="731519"/>
            <a:ext cx="6439049" cy="4894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0927" y="2172648"/>
            <a:ext cx="7955555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6584" y="4607511"/>
            <a:ext cx="7960659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1929" y="1400327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403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1399032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8794" y="2209801"/>
            <a:ext cx="4848113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688" y="731520"/>
            <a:ext cx="5356113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4353" y="3497802"/>
            <a:ext cx="4518213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66900" y="1143000"/>
            <a:ext cx="54864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0516" y="1010486"/>
            <a:ext cx="4925485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691" y="4464421"/>
            <a:ext cx="8511384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12192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1053" y="4372168"/>
            <a:ext cx="8683348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2260"/>
            <a:ext cx="85344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0" y="6172201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D320F84-BB35-4002-A92F-A663E0EAB58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172201"/>
            <a:ext cx="4470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0" y="6172201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8B70690-83BF-4A76-B3DC-3FB8C09649C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building-a-custom-mask-rcnn-model-with-tensorflow-object-detection-952f5b0c7ab4" TargetMode="External"/><Relationship Id="rId3" Type="http://schemas.openxmlformats.org/officeDocument/2006/relationships/hyperlink" Target="https://machinelearningmastery.com/how-to-train-an-object-detection-model-with-keras/" TargetMode="External"/><Relationship Id="rId7" Type="http://schemas.openxmlformats.org/officeDocument/2006/relationships/hyperlink" Target="https://towardsdatascience.com/object-drones-detection-step-by-step-guide-on-mask-r-cnn-7bec0fb09a1" TargetMode="External"/><Relationship Id="rId2" Type="http://schemas.openxmlformats.org/officeDocument/2006/relationships/hyperlink" Target="https://arxiv.org/abs/1703.0687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analyticsvidhya.com/blog/2019/07/computer-vision-implementing-mask-r-cnn-image-segmentation/" TargetMode="External"/><Relationship Id="rId11" Type="http://schemas.openxmlformats.org/officeDocument/2006/relationships/hyperlink" Target="https://medium.com/analytics-vidhya/instance-segmentation-using-mask-r-cnn-on-a-custom-dataset-78631845de2a" TargetMode="External"/><Relationship Id="rId5" Type="http://schemas.openxmlformats.org/officeDocument/2006/relationships/hyperlink" Target="https://github.com/matterport/Mask_RCNN" TargetMode="External"/><Relationship Id="rId10" Type="http://schemas.openxmlformats.org/officeDocument/2006/relationships/hyperlink" Target="http://www.robots.ox.ac.uk/~vgg/software/via/" TargetMode="External"/><Relationship Id="rId4" Type="http://schemas.openxmlformats.org/officeDocument/2006/relationships/hyperlink" Target="https://www.pyimagesearch.com/2019/06/10/keras-mask-r-cnn/" TargetMode="External"/><Relationship Id="rId9" Type="http://schemas.openxmlformats.org/officeDocument/2006/relationships/hyperlink" Target="https://colab.research.google.com/github/RomRoc/maskrcnn_train_tensorflow_colab/blob/master/maskrcnn_custom_tf_colab.ipyn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hyperlink" Target="http://www.robots.ox.ac.uk/~vgg/software/via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62ABE7B-679F-457E-92A8-A68515732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1978" y="3384042"/>
            <a:ext cx="2969709" cy="841969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cs typeface="Times New Roman" panose="02020603050405020304" pitchFamily="18" charset="0"/>
              </a:rPr>
              <a:t>Yongchang Feng</a:t>
            </a:r>
          </a:p>
        </p:txBody>
      </p:sp>
      <p:sp>
        <p:nvSpPr>
          <p:cNvPr id="4" name="Shape 637">
            <a:extLst>
              <a:ext uri="{FF2B5EF4-FFF2-40B4-BE49-F238E27FC236}">
                <a16:creationId xmlns:a16="http://schemas.microsoft.com/office/drawing/2014/main" xmlns="" id="{68B07606-33E3-466C-9D8B-CA2AB4D64409}"/>
              </a:ext>
            </a:extLst>
          </p:cNvPr>
          <p:cNvSpPr/>
          <p:nvPr/>
        </p:nvSpPr>
        <p:spPr>
          <a:xfrm>
            <a:off x="-1" y="1588574"/>
            <a:ext cx="7587049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algn="ctr"/>
            <a:r>
              <a:rPr lang="en-US" sz="3600" dirty="0" smtClean="0">
                <a:latin typeface="+mj-lt"/>
                <a:cs typeface="Times New Roman" panose="02020603050405020304" pitchFamily="18" charset="0"/>
              </a:rPr>
              <a:t>Mask R-CNN </a:t>
            </a:r>
          </a:p>
          <a:p>
            <a:pPr marL="457200" indent="-457200" algn="ctr">
              <a:buFontTx/>
              <a:buChar char="-"/>
            </a:pPr>
            <a:r>
              <a:rPr lang="en-US" sz="2400" dirty="0" smtClean="0">
                <a:latin typeface="+mj-lt"/>
                <a:cs typeface="Times New Roman" panose="02020603050405020304" pitchFamily="18" charset="0"/>
              </a:rPr>
              <a:t>Instance Segmentation 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on squirrel </a:t>
            </a:r>
            <a:r>
              <a:rPr lang="en-US" sz="2400" dirty="0" smtClean="0">
                <a:latin typeface="+mj-lt"/>
                <a:cs typeface="Times New Roman" panose="02020603050405020304" pitchFamily="18" charset="0"/>
              </a:rPr>
              <a:t>Squirrel</a:t>
            </a:r>
            <a:endParaRPr lang="en-US" sz="2400" dirty="0" smtClean="0">
              <a:latin typeface="+mj-lt"/>
              <a:cs typeface="Times New Roman" panose="02020603050405020304" pitchFamily="18" charset="0"/>
            </a:endParaRPr>
          </a:p>
          <a:p>
            <a:pPr marL="571500" indent="-571500" algn="ctr">
              <a:buFontTx/>
              <a:buChar char="-"/>
            </a:pPr>
            <a:r>
              <a:rPr lang="en-US" sz="2400" dirty="0" smtClean="0">
                <a:latin typeface="+mj-lt"/>
                <a:cs typeface="Times New Roman" panose="02020603050405020304" pitchFamily="18" charset="0"/>
              </a:rPr>
              <a:t>A Computer Vision Project</a:t>
            </a:r>
            <a:endParaRPr sz="36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032C974-68D1-47F7-8CEA-0EBB13251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633" y="1918389"/>
            <a:ext cx="3834114" cy="311184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58097" y="5226908"/>
            <a:ext cx="5346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Thanks </a:t>
            </a:r>
            <a:r>
              <a:rPr lang="en-US" dirty="0"/>
              <a:t>my </a:t>
            </a:r>
            <a:r>
              <a:rPr lang="en-US" dirty="0" smtClean="0"/>
              <a:t>teammates </a:t>
            </a:r>
            <a:r>
              <a:rPr lang="en-US" dirty="0" err="1"/>
              <a:t>YingFan</a:t>
            </a:r>
            <a:r>
              <a:rPr lang="en-US" dirty="0"/>
              <a:t> </a:t>
            </a:r>
            <a:r>
              <a:rPr lang="en-US" dirty="0" smtClean="0"/>
              <a:t>Xu and Gloria Sun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672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852616" y="1498600"/>
            <a:ext cx="10602098" cy="3978275"/>
          </a:xfrm>
        </p:spPr>
        <p:txBody>
          <a:bodyPr>
            <a:normAutofit lnSpcReduction="10000"/>
          </a:bodyPr>
          <a:lstStyle/>
          <a:p>
            <a:pPr marL="346075" indent="-346075">
              <a:buFont typeface="+mj-lt"/>
              <a:buAutoNum type="arabicPeriod"/>
            </a:pPr>
            <a:r>
              <a:rPr lang="en-US" sz="1400" dirty="0" smtClean="0">
                <a:solidFill>
                  <a:srgbClr val="002060"/>
                </a:solidFill>
              </a:rPr>
              <a:t>Mask R-CNN </a:t>
            </a:r>
            <a:r>
              <a:rPr lang="en-US" sz="1400" dirty="0" smtClean="0">
                <a:solidFill>
                  <a:srgbClr val="002060"/>
                </a:solidFill>
                <a:hlinkClick r:id="rId2"/>
              </a:rPr>
              <a:t>https</a:t>
            </a:r>
            <a:r>
              <a:rPr lang="en-US" sz="1400" dirty="0">
                <a:solidFill>
                  <a:srgbClr val="002060"/>
                </a:solidFill>
                <a:hlinkClick r:id="rId2"/>
              </a:rPr>
              <a:t>://</a:t>
            </a:r>
            <a:r>
              <a:rPr lang="en-US" sz="1400" dirty="0" smtClean="0">
                <a:solidFill>
                  <a:srgbClr val="002060"/>
                </a:solidFill>
                <a:hlinkClick r:id="rId2"/>
              </a:rPr>
              <a:t>arxiv.org/abs/1703.06870</a:t>
            </a:r>
            <a:endParaRPr lang="en-US" sz="1400" dirty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How to Train an Object Detection Model with </a:t>
            </a:r>
            <a:r>
              <a:rPr lang="en-US" sz="1400" dirty="0" err="1">
                <a:solidFill>
                  <a:srgbClr val="002060"/>
                </a:solidFill>
              </a:rPr>
              <a:t>Keras</a:t>
            </a:r>
            <a:r>
              <a:rPr lang="en-US" sz="1400" dirty="0">
                <a:solidFill>
                  <a:srgbClr val="002060"/>
                </a:solidFill>
              </a:rPr>
              <a:t> </a:t>
            </a:r>
            <a:r>
              <a:rPr lang="en-US" sz="1400" dirty="0">
                <a:hlinkClick r:id="rId3"/>
              </a:rPr>
              <a:t>https://machinelearningmastery.com/how-to-train-an-object-detection-model-with-keras</a:t>
            </a:r>
            <a:r>
              <a:rPr lang="en-US" sz="1400" dirty="0" smtClean="0">
                <a:hlinkClick r:id="rId3"/>
              </a:rPr>
              <a:t>/</a:t>
            </a:r>
            <a:endParaRPr lang="en-US" sz="1400" dirty="0" smtClean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r>
              <a:rPr lang="en-US" sz="1400" dirty="0" err="1" smtClean="0">
                <a:solidFill>
                  <a:srgbClr val="002060"/>
                </a:solidFill>
              </a:rPr>
              <a:t>Keras</a:t>
            </a:r>
            <a:r>
              <a:rPr lang="en-US" sz="1400" dirty="0" smtClean="0">
                <a:solidFill>
                  <a:srgbClr val="002060"/>
                </a:solidFill>
              </a:rPr>
              <a:t> </a:t>
            </a:r>
            <a:r>
              <a:rPr lang="en-US" sz="1400" dirty="0">
                <a:solidFill>
                  <a:srgbClr val="002060"/>
                </a:solidFill>
              </a:rPr>
              <a:t>Mask </a:t>
            </a:r>
            <a:r>
              <a:rPr lang="en-US" sz="1400" dirty="0" smtClean="0">
                <a:solidFill>
                  <a:srgbClr val="002060"/>
                </a:solidFill>
              </a:rPr>
              <a:t>R-CNN </a:t>
            </a:r>
            <a:r>
              <a:rPr lang="en-US" sz="1400" dirty="0" smtClean="0">
                <a:hlinkClick r:id="rId4"/>
              </a:rPr>
              <a:t>https</a:t>
            </a:r>
            <a:r>
              <a:rPr lang="en-US" sz="1400" dirty="0">
                <a:hlinkClick r:id="rId4"/>
              </a:rPr>
              <a:t>://www.pyimagesearch.com/2019/06/10/keras-mask-r-cnn</a:t>
            </a:r>
            <a:r>
              <a:rPr lang="en-US" sz="1400" dirty="0" smtClean="0">
                <a:hlinkClick r:id="rId4"/>
              </a:rPr>
              <a:t>/</a:t>
            </a:r>
            <a:endParaRPr lang="en-US" sz="1400" dirty="0" smtClean="0"/>
          </a:p>
          <a:p>
            <a:pPr marL="346075" indent="-346075">
              <a:buFont typeface="+mj-lt"/>
              <a:buAutoNum type="arabicPeriod"/>
            </a:pPr>
            <a:r>
              <a:rPr lang="en-US" sz="1400" u="sng" dirty="0" err="1">
                <a:solidFill>
                  <a:srgbClr val="002060"/>
                </a:solidFill>
              </a:rPr>
              <a:t>matterport</a:t>
            </a:r>
            <a:r>
              <a:rPr lang="en-US" sz="1400" dirty="0">
                <a:solidFill>
                  <a:srgbClr val="002060"/>
                </a:solidFill>
              </a:rPr>
              <a:t>/</a:t>
            </a:r>
            <a:r>
              <a:rPr lang="en-US" sz="1400" b="1" dirty="0" err="1">
                <a:solidFill>
                  <a:srgbClr val="002060"/>
                </a:solidFill>
              </a:rPr>
              <a:t>Mask_RCNN</a:t>
            </a:r>
            <a:r>
              <a:rPr lang="en-US" sz="1400" dirty="0"/>
              <a:t> </a:t>
            </a:r>
            <a:r>
              <a:rPr lang="en-US" sz="1400" dirty="0">
                <a:hlinkClick r:id="rId5"/>
              </a:rPr>
              <a:t>https://</a:t>
            </a:r>
            <a:r>
              <a:rPr lang="en-US" sz="1400" dirty="0" smtClean="0">
                <a:hlinkClick r:id="rId5"/>
              </a:rPr>
              <a:t>github.com/matterport/Mask_RCNN</a:t>
            </a:r>
            <a:endParaRPr lang="en-US" sz="1400" dirty="0" smtClean="0"/>
          </a:p>
          <a:p>
            <a:pPr marL="346075" indent="-346075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</a:rPr>
              <a:t>Computer Vision Tutorial: Implementing Mask R-CNN for Image Segmentation </a:t>
            </a:r>
            <a:r>
              <a:rPr lang="en-US" sz="1400" dirty="0" smtClean="0">
                <a:hlinkClick r:id="rId6"/>
              </a:rPr>
              <a:t>https</a:t>
            </a:r>
            <a:r>
              <a:rPr lang="en-US" sz="1400" dirty="0">
                <a:hlinkClick r:id="rId6"/>
              </a:rPr>
              <a:t>://www.analyticsvidhya.com/blog/2019/07/computer-vision-implementing-mask-r-cnn-image-segmentation/</a:t>
            </a:r>
            <a:endParaRPr lang="en-US" sz="1400" dirty="0" smtClean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Object </a:t>
            </a:r>
            <a:r>
              <a:rPr lang="en-US" sz="14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Detection</a:t>
            </a: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: Step-by-Step Guide on Mask </a:t>
            </a:r>
            <a:r>
              <a:rPr lang="en-US" sz="14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R-CNN </a:t>
            </a:r>
            <a:r>
              <a:rPr lang="en-US" sz="1400" dirty="0">
                <a:hlinkClick r:id="rId7"/>
              </a:rPr>
              <a:t>https://towardsdatascience.com/object-drones-detection-step-by-step-guide-on-mask-r-cnn-7bec0fb09a1</a:t>
            </a:r>
            <a:endParaRPr lang="en-US" sz="1400" dirty="0" smtClean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346075" indent="-346075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  <a:cs typeface="Times New Roman" panose="02020603050405020304" pitchFamily="18" charset="0"/>
              </a:rPr>
              <a:t>Building a Custom Mask RCNN model with Tensorflow Object </a:t>
            </a:r>
            <a:r>
              <a:rPr lang="en-US" sz="14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Detection </a:t>
            </a:r>
            <a:r>
              <a:rPr lang="en-US" sz="1400" dirty="0" smtClean="0">
                <a:hlinkClick r:id="rId8"/>
              </a:rPr>
              <a:t>https</a:t>
            </a:r>
            <a:r>
              <a:rPr lang="en-US" sz="1400" dirty="0">
                <a:hlinkClick r:id="rId8"/>
              </a:rPr>
              <a:t>://</a:t>
            </a:r>
            <a:r>
              <a:rPr lang="en-US" sz="1400" dirty="0" smtClean="0">
                <a:hlinkClick r:id="rId8"/>
              </a:rPr>
              <a:t>towardsdatascience.com/building-a-custom-mask-rcnn-model-with-tensorflow-object-detection-952f5b0c7ab4</a:t>
            </a:r>
            <a:endParaRPr lang="en-US" sz="1400" dirty="0" smtClean="0"/>
          </a:p>
          <a:p>
            <a:pPr marL="346075" indent="-346075">
              <a:buFont typeface="+mj-lt"/>
              <a:buAutoNum type="arabicPeriod"/>
            </a:pPr>
            <a:r>
              <a:rPr lang="en-US" sz="1400" dirty="0" smtClean="0">
                <a:hlinkClick r:id="rId9"/>
              </a:rPr>
              <a:t>https</a:t>
            </a:r>
            <a:r>
              <a:rPr lang="en-US" sz="1400" dirty="0">
                <a:hlinkClick r:id="rId9"/>
              </a:rPr>
              <a:t>://</a:t>
            </a:r>
            <a:r>
              <a:rPr lang="en-US" sz="1400" dirty="0" smtClean="0">
                <a:hlinkClick r:id="rId9"/>
              </a:rPr>
              <a:t>colab.research.google.com/github/RomRoc/maskrcnn_train_tensorflow_colab/blob/master/maskrcnn_custom_tf_colab.ipynb</a:t>
            </a:r>
            <a:endParaRPr lang="en-US" sz="1400" dirty="0"/>
          </a:p>
          <a:p>
            <a:pPr marL="346075" indent="-346075">
              <a:buFont typeface="+mj-lt"/>
              <a:buAutoNum type="arabicPeriod"/>
            </a:pPr>
            <a:r>
              <a:rPr lang="en-US" sz="1400" dirty="0" smtClean="0">
                <a:solidFill>
                  <a:srgbClr val="002060"/>
                </a:solidFill>
              </a:rPr>
              <a:t>VGG </a:t>
            </a:r>
            <a:r>
              <a:rPr lang="en-US" sz="1400" dirty="0">
                <a:solidFill>
                  <a:srgbClr val="002060"/>
                </a:solidFill>
              </a:rPr>
              <a:t>Image </a:t>
            </a:r>
            <a:r>
              <a:rPr lang="en-US" sz="1400" dirty="0" smtClean="0">
                <a:solidFill>
                  <a:srgbClr val="002060"/>
                </a:solidFill>
              </a:rPr>
              <a:t>Annotator </a:t>
            </a:r>
            <a:r>
              <a:rPr lang="en-US" sz="1400" dirty="0" smtClean="0"/>
              <a:t>(</a:t>
            </a:r>
            <a:r>
              <a:rPr lang="en-US" sz="1400" dirty="0">
                <a:hlinkClick r:id="rId10"/>
              </a:rPr>
              <a:t>http://www.robots.ox.ac.uk/~vgg/software/via</a:t>
            </a:r>
            <a:r>
              <a:rPr lang="en-US" sz="1400" dirty="0" smtClean="0">
                <a:hlinkClick r:id="rId10"/>
              </a:rPr>
              <a:t>/</a:t>
            </a:r>
            <a:r>
              <a:rPr lang="en-US" sz="1400" dirty="0" smtClean="0"/>
              <a:t>)</a:t>
            </a:r>
          </a:p>
          <a:p>
            <a:pPr marL="346075" indent="-346075">
              <a:buFont typeface="+mj-lt"/>
              <a:buAutoNum type="arabicPeriod"/>
            </a:pPr>
            <a:r>
              <a:rPr lang="en-US" sz="1400" dirty="0">
                <a:solidFill>
                  <a:srgbClr val="002060"/>
                </a:solidFill>
                <a:hlinkClick r:id="rId11"/>
              </a:rPr>
              <a:t>Instance Segmentation using Mask R-CNN on a custom </a:t>
            </a:r>
            <a:r>
              <a:rPr lang="en-US" sz="1400" dirty="0" smtClean="0">
                <a:solidFill>
                  <a:srgbClr val="002060"/>
                </a:solidFill>
                <a:hlinkClick r:id="rId11"/>
              </a:rPr>
              <a:t>dataset</a:t>
            </a:r>
            <a:endParaRPr lang="en-US" sz="1400" dirty="0" smtClean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endParaRPr lang="en-US" sz="1400" dirty="0" smtClean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endParaRPr lang="en-US" sz="1400" dirty="0">
              <a:solidFill>
                <a:srgbClr val="002060"/>
              </a:solidFill>
            </a:endParaRPr>
          </a:p>
          <a:p>
            <a:pPr marL="346075" indent="-346075">
              <a:buFont typeface="+mj-lt"/>
              <a:buAutoNum type="arabicPeriod"/>
            </a:pPr>
            <a:endParaRPr lang="en-US" sz="1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Reference</a:t>
            </a:r>
            <a:endParaRPr lang="en-US" sz="3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44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Mask </a:t>
            </a:r>
            <a:r>
              <a:rPr lang="en-US" sz="3600" b="1" dirty="0" smtClean="0">
                <a:solidFill>
                  <a:srgbClr val="002060"/>
                </a:solidFill>
              </a:rPr>
              <a:t>RCNN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F8B5773-8AE9-4C1D-AC50-9BEF61BE5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92" y="1222795"/>
            <a:ext cx="5922074" cy="433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A890F04-B3FA-421F-B5FF-15D4E5C5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302" y="1133865"/>
            <a:ext cx="8340799" cy="46897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ROI Align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15302" y="5928465"/>
            <a:ext cx="87238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ROI align preserves spatial orientation of feature with no loss of data </a:t>
            </a:r>
          </a:p>
        </p:txBody>
      </p:sp>
    </p:spTree>
    <p:extLst>
      <p:ext uri="{BB962C8B-B14F-4D97-AF65-F5344CB8AC3E}">
        <p14:creationId xmlns:p14="http://schemas.microsoft.com/office/powerpoint/2010/main" val="229373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852616" y="1498600"/>
            <a:ext cx="10602098" cy="397827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Introduction </a:t>
            </a:r>
            <a:r>
              <a:rPr lang="en-US" sz="3200" dirty="0">
                <a:solidFill>
                  <a:srgbClr val="002060"/>
                </a:solidFill>
                <a:cs typeface="Times New Roman" panose="02020603050405020304" pitchFamily="18" charset="0"/>
              </a:rPr>
              <a:t>Mask </a:t>
            </a:r>
            <a:r>
              <a:rPr lang="en-US" sz="3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R-CNN</a:t>
            </a:r>
            <a:endParaRPr lang="en-US" sz="32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Prepare </a:t>
            </a:r>
            <a:r>
              <a:rPr lang="en-US" sz="3200" dirty="0">
                <a:solidFill>
                  <a:srgbClr val="002060"/>
                </a:solidFill>
                <a:cs typeface="Times New Roman" panose="02020603050405020304" pitchFamily="18" charset="0"/>
              </a:rPr>
              <a:t>Dataset</a:t>
            </a: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Training</a:t>
            </a:r>
            <a:endParaRPr lang="en-US" sz="32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Inference</a:t>
            </a:r>
            <a:endParaRPr lang="en-US" sz="3200" dirty="0">
              <a:solidFill>
                <a:srgbClr val="002060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Overview</a:t>
            </a:r>
            <a:endParaRPr lang="en-US" sz="3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34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Instance Segmentation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xmlns="" id="{75C41867-8958-47F0-9A8C-170C38A71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886" y="1188912"/>
            <a:ext cx="8377882" cy="42756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46886" y="5659940"/>
            <a:ext cx="8324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Object Detection + Semantic Segmentation = Instance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Mask R-CNN is one of the method to achieve instance segmentation</a:t>
            </a:r>
          </a:p>
        </p:txBody>
      </p:sp>
    </p:spTree>
    <p:extLst>
      <p:ext uri="{BB962C8B-B14F-4D97-AF65-F5344CB8AC3E}">
        <p14:creationId xmlns:p14="http://schemas.microsoft.com/office/powerpoint/2010/main" val="241972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Mask </a:t>
            </a:r>
            <a:r>
              <a:rPr lang="en-US" sz="3600" b="1" dirty="0" smtClean="0">
                <a:solidFill>
                  <a:srgbClr val="002060"/>
                </a:solidFill>
              </a:rPr>
              <a:t>RCNN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B9F58AD-4E1D-4D31-84D5-1B31E60A7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318" y="3585818"/>
            <a:ext cx="5007396" cy="309719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43698" y="1112965"/>
            <a:ext cx="5772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Mask R-CNN = Faster R-CNN + FCN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Faster </a:t>
            </a:r>
            <a:r>
              <a:rPr lang="en-US" sz="2000" dirty="0">
                <a:solidFill>
                  <a:srgbClr val="002060"/>
                </a:solidFill>
              </a:rPr>
              <a:t>R-CNN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>
                <a:solidFill>
                  <a:srgbClr val="002060"/>
                </a:solidFill>
              </a:rPr>
              <a:t>is widely used for object detection </a:t>
            </a:r>
            <a:r>
              <a:rPr lang="en-US" sz="2000" dirty="0" smtClean="0">
                <a:solidFill>
                  <a:srgbClr val="002060"/>
                </a:solidFill>
              </a:rPr>
              <a:t>tasks (it returns </a:t>
            </a:r>
            <a:r>
              <a:rPr lang="en-US" sz="2000" dirty="0">
                <a:solidFill>
                  <a:srgbClr val="002060"/>
                </a:solidFill>
              </a:rPr>
              <a:t>the class label and bounding box </a:t>
            </a:r>
            <a:r>
              <a:rPr lang="en-US" sz="2000" dirty="0" smtClean="0">
                <a:solidFill>
                  <a:srgbClr val="002060"/>
                </a:solidFill>
              </a:rPr>
              <a:t>coordinates).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ROI align preserves spatial orientation of feature with no loss of data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7317" y="566944"/>
            <a:ext cx="5007397" cy="289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6488721" y="3013441"/>
            <a:ext cx="375503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The Mask R-CNN architecture by He et al. enables object detection and pixel-wise instance segmentation.</a:t>
            </a:r>
            <a:endParaRPr lang="en-US" sz="1050" dirty="0"/>
          </a:p>
        </p:txBody>
      </p:sp>
      <p:sp>
        <p:nvSpPr>
          <p:cNvPr id="9" name="TextBox 8"/>
          <p:cNvSpPr txBox="1"/>
          <p:nvPr/>
        </p:nvSpPr>
        <p:spPr>
          <a:xfrm>
            <a:off x="543698" y="3565931"/>
            <a:ext cx="56717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Mask R-CNN model </a:t>
            </a:r>
            <a:r>
              <a:rPr lang="en-US" sz="1400" dirty="0" smtClean="0"/>
              <a:t>has </a:t>
            </a:r>
            <a:r>
              <a:rPr lang="en-US" sz="1400" dirty="0"/>
              <a:t>evolved from three preceding architectures for object detection</a:t>
            </a:r>
            <a:r>
              <a:rPr lang="en-US" sz="1400" dirty="0" smtClean="0"/>
              <a:t>: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R-CNN: </a:t>
            </a:r>
            <a:r>
              <a:rPr lang="en-US" sz="1400" dirty="0" smtClean="0"/>
              <a:t>Selective Search and then </a:t>
            </a:r>
            <a:r>
              <a:rPr lang="en-US" sz="1400" dirty="0"/>
              <a:t>feature extraction and classification using a pre-trained CNN.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Fast </a:t>
            </a:r>
            <a:r>
              <a:rPr lang="en-US" sz="1400" dirty="0" smtClean="0"/>
              <a:t>R-CNN: Selective </a:t>
            </a:r>
            <a:r>
              <a:rPr lang="en-US" sz="1400" dirty="0"/>
              <a:t>Search </a:t>
            </a:r>
            <a:r>
              <a:rPr lang="en-US" sz="1400" dirty="0" smtClean="0"/>
              <a:t>and adds </a:t>
            </a:r>
            <a:r>
              <a:rPr lang="en-US" sz="1400" dirty="0"/>
              <a:t>the Region of Interest (ROI) Pooling module.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Faster R-CNN: Introduces the Regional Proposal Network (RPN) that bakes the region proposal directly into the architecture, alleviating the need for the Selective Search algorithm</a:t>
            </a:r>
            <a:r>
              <a:rPr lang="en-US" sz="1400" dirty="0" smtClean="0"/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599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E289975-5522-459C-A67D-44A4C82BE8E8}"/>
              </a:ext>
            </a:extLst>
          </p:cNvPr>
          <p:cNvSpPr/>
          <p:nvPr/>
        </p:nvSpPr>
        <p:spPr>
          <a:xfrm>
            <a:off x="716692" y="1056866"/>
            <a:ext cx="1061445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60 squirrel pictures have been c</a:t>
            </a:r>
            <a:r>
              <a:rPr lang="en-US" sz="2000" b="0" i="0" dirty="0" smtClean="0">
                <a:solidFill>
                  <a:srgbClr val="002060"/>
                </a:solidFill>
                <a:effectLst/>
                <a:cs typeface="Times New Roman" panose="02020603050405020304" pitchFamily="18" charset="0"/>
              </a:rPr>
              <a:t>ollected, 54 for training and 6 for validation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i="0" dirty="0" smtClean="0">
              <a:solidFill>
                <a:srgbClr val="002060"/>
              </a:solidFill>
              <a:effectLst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i="0" dirty="0" smtClean="0">
              <a:solidFill>
                <a:srgbClr val="002060"/>
              </a:solidFill>
              <a:effectLst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i="0" dirty="0" smtClean="0">
              <a:solidFill>
                <a:srgbClr val="002060"/>
              </a:solidFill>
              <a:effectLst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endParaRPr lang="en-US" sz="2000" b="0" i="0" dirty="0" smtClean="0">
              <a:solidFill>
                <a:srgbClr val="002060"/>
              </a:solidFill>
              <a:effectLst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 smtClean="0">
                <a:solidFill>
                  <a:srgbClr val="002060"/>
                </a:solidFill>
                <a:effectLst/>
                <a:cs typeface="Times New Roman" panose="02020603050405020304" pitchFamily="18" charset="0"/>
              </a:rPr>
              <a:t>Each picture are </a:t>
            </a:r>
            <a:r>
              <a:rPr lang="en-US" sz="2000" dirty="0">
                <a:solidFill>
                  <a:srgbClr val="002060"/>
                </a:solidFill>
                <a:cs typeface="Times New Roman" panose="02020603050405020304" pitchFamily="18" charset="0"/>
              </a:rPr>
              <a:t>annotated using </a:t>
            </a:r>
            <a:r>
              <a:rPr lang="en-US" sz="20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VGG </a:t>
            </a:r>
            <a:r>
              <a:rPr lang="en-US" sz="2000" dirty="0">
                <a:solidFill>
                  <a:srgbClr val="002060"/>
                </a:solidFill>
                <a:cs typeface="Times New Roman" panose="02020603050405020304" pitchFamily="18" charset="0"/>
              </a:rPr>
              <a:t>Image </a:t>
            </a:r>
            <a:r>
              <a:rPr lang="en-US" sz="20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Annotator</a:t>
            </a:r>
            <a:r>
              <a:rPr lang="en-US" sz="2000" dirty="0">
                <a:solidFill>
                  <a:srgbClr val="002060"/>
                </a:solidFill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(</a:t>
            </a:r>
            <a:r>
              <a:rPr lang="en-US" sz="1200" dirty="0" smtClean="0">
                <a:solidFill>
                  <a:srgbClr val="002060"/>
                </a:solidFill>
                <a:cs typeface="Times New Roman" panose="02020603050405020304" pitchFamily="18" charset="0"/>
                <a:hlinkClick r:id="rId2"/>
              </a:rPr>
              <a:t>http</a:t>
            </a:r>
            <a:r>
              <a:rPr lang="en-US" sz="1200" dirty="0">
                <a:solidFill>
                  <a:srgbClr val="002060"/>
                </a:solidFill>
                <a:cs typeface="Times New Roman" panose="02020603050405020304" pitchFamily="18" charset="0"/>
                <a:hlinkClick r:id="rId2"/>
              </a:rPr>
              <a:t>://www.robots.ox.ac.uk/~vgg/software/via</a:t>
            </a:r>
            <a:r>
              <a:rPr lang="en-US" sz="1200" dirty="0" smtClean="0">
                <a:solidFill>
                  <a:srgbClr val="002060"/>
                </a:solidFill>
                <a:cs typeface="Times New Roman" panose="02020603050405020304" pitchFamily="18" charset="0"/>
                <a:hlinkClick r:id="rId2"/>
              </a:rPr>
              <a:t>/</a:t>
            </a:r>
            <a:r>
              <a:rPr lang="en-US" sz="12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)</a:t>
            </a:r>
            <a:endParaRPr lang="en-US" sz="1200" b="0" i="0" dirty="0">
              <a:solidFill>
                <a:srgbClr val="002060"/>
              </a:solidFill>
              <a:effectLst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Prepare Dataset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40B7D6D-A27D-45DF-B07F-A3A93C012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326" y="1554682"/>
            <a:ext cx="1883204" cy="21672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517B44B-7F92-4F3B-A8F7-69F6EAE4B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2106" y="1543494"/>
            <a:ext cx="1890437" cy="21783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069C0B2-0513-4528-9C93-C2A325419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4715" y="1536092"/>
            <a:ext cx="1897753" cy="21857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D32EA01-9026-4D5A-A505-DD66E338EA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5547" y="4226965"/>
            <a:ext cx="3888259" cy="23995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C7927215-CED6-4225-9DBD-BE99CBE6B7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9863" y="4226965"/>
            <a:ext cx="3755913" cy="239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2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F47372C-03C1-48E6-ADDB-CC94CC9F5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92" y="1074884"/>
            <a:ext cx="8118389" cy="40622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Training</a:t>
            </a:r>
            <a:endParaRPr lang="en-US" sz="3600" b="1" dirty="0">
              <a:solidFill>
                <a:srgbClr val="00206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6692" y="5320911"/>
            <a:ext cx="104908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Use transfer learning</a:t>
            </a:r>
            <a:r>
              <a:rPr lang="en-US" sz="2000" dirty="0">
                <a:solidFill>
                  <a:srgbClr val="002060"/>
                </a:solidFill>
              </a:rPr>
              <a:t>, </a:t>
            </a:r>
            <a:r>
              <a:rPr lang="en-US" sz="2000" dirty="0" smtClean="0">
                <a:solidFill>
                  <a:srgbClr val="002060"/>
                </a:solidFill>
              </a:rPr>
              <a:t>weight </a:t>
            </a:r>
            <a:r>
              <a:rPr lang="en-US" sz="2000" dirty="0">
                <a:solidFill>
                  <a:srgbClr val="002060"/>
                </a:solidFill>
              </a:rPr>
              <a:t>from </a:t>
            </a:r>
            <a:r>
              <a:rPr lang="en-US" sz="2000" dirty="0" smtClean="0">
                <a:solidFill>
                  <a:srgbClr val="002060"/>
                </a:solidFill>
              </a:rPr>
              <a:t>COCO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Classification loss is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2060"/>
                </a:solidFill>
              </a:rPr>
              <a:t>Validation loss is significantly higher in </a:t>
            </a:r>
            <a:r>
              <a:rPr lang="en-US" sz="2000" dirty="0" err="1" smtClean="0">
                <a:solidFill>
                  <a:srgbClr val="002060"/>
                </a:solidFill>
              </a:rPr>
              <a:t>bbox_loss</a:t>
            </a:r>
            <a:r>
              <a:rPr lang="en-US" sz="2000" dirty="0" smtClean="0">
                <a:solidFill>
                  <a:srgbClr val="002060"/>
                </a:solidFill>
              </a:rPr>
              <a:t> and </a:t>
            </a:r>
            <a:r>
              <a:rPr lang="en-US" sz="2000" dirty="0" err="1" smtClean="0">
                <a:solidFill>
                  <a:srgbClr val="002060"/>
                </a:solidFill>
              </a:rPr>
              <a:t>mask_loss</a:t>
            </a:r>
            <a:r>
              <a:rPr lang="en-US" sz="2000" dirty="0" smtClean="0">
                <a:solidFill>
                  <a:srgbClr val="002060"/>
                </a:solidFill>
              </a:rPr>
              <a:t> than the training loss – overfitting due to small sample size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83362" y="2026508"/>
            <a:ext cx="14013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RPN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Mask R-CNN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989429" y="3575221"/>
            <a:ext cx="1250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Classification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5243389" y="3575222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BBox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7998932" y="3575222"/>
            <a:ext cx="5677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Mask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2581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F128C556-4EE0-4C6E-813F-71EC0F7F8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3243" y="3472168"/>
            <a:ext cx="2903786" cy="21966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A4326E65-4A3E-4982-B057-29C4EAD41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5050" y="971564"/>
            <a:ext cx="1884206" cy="23629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Results and Discussion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8780" y="5894168"/>
            <a:ext cx="7446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In most cases, the instance segmentation is mostly correct. </a:t>
            </a:r>
            <a:endParaRPr 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32" y="1170169"/>
            <a:ext cx="2644684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56" y="3556298"/>
            <a:ext cx="2653260" cy="1775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5F5EBD00-1A0C-45A0-8EB2-E950192B2B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0650" y="1020991"/>
            <a:ext cx="2897903" cy="22651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93FE5683-C2EA-4726-8BD2-59A962CDD5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0650" y="3403658"/>
            <a:ext cx="2925053" cy="22651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AA7552C8-3301-40B2-8D83-9EF51B644B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70900" y="1020991"/>
            <a:ext cx="2994276" cy="221603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9FFBF9C9-6A39-42F7-9085-0D850360E4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70900" y="3491578"/>
            <a:ext cx="2498325" cy="219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0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Results and Discussion</a:t>
            </a:r>
            <a:endParaRPr lang="en-US" sz="3600" b="1" dirty="0">
              <a:solidFill>
                <a:srgbClr val="0020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ECEDE58-6DD9-4F08-9070-71EE2FD8D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97" y="2813199"/>
            <a:ext cx="5746655" cy="3166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E7AA7E6-A886-4A4E-B61C-FEA953CC5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156" y="2790026"/>
            <a:ext cx="4225386" cy="31842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C8E47EF-CA3D-43B9-B6A5-1F93BFD4BDA3}"/>
              </a:ext>
            </a:extLst>
          </p:cNvPr>
          <p:cNvSpPr/>
          <p:nvPr/>
        </p:nvSpPr>
        <p:spPr>
          <a:xfrm>
            <a:off x="383297" y="1448405"/>
            <a:ext cx="55331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Epochs </a:t>
            </a:r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= 3: Train loss &gt; 0.3 and Val loss &gt; 0.6</a:t>
            </a:r>
          </a:p>
          <a:p>
            <a:r>
              <a:rPr lang="en-US" dirty="0" err="1" smtClean="0">
                <a:solidFill>
                  <a:srgbClr val="002060"/>
                </a:solidFill>
                <a:cs typeface="Times New Roman" panose="02020603050405020304" pitchFamily="18" charset="0"/>
              </a:rPr>
              <a:t>Mis</a:t>
            </a:r>
            <a:r>
              <a:rPr lang="en-US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-segmentation – one squirrel was split into two. </a:t>
            </a:r>
            <a:endParaRPr lang="en-US" dirty="0">
              <a:solidFill>
                <a:srgbClr val="002060"/>
              </a:solidFill>
              <a:cs typeface="Times New Roman" panose="02020603050405020304" pitchFamily="18" charset="0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xmlns="" id="{AE20CD9E-9EED-4E0C-9B58-AE0EAC4F13EB}"/>
              </a:ext>
            </a:extLst>
          </p:cNvPr>
          <p:cNvSpPr/>
          <p:nvPr/>
        </p:nvSpPr>
        <p:spPr>
          <a:xfrm>
            <a:off x="3020602" y="2303184"/>
            <a:ext cx="380144" cy="4520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BC54CA1-D98B-4561-B9BB-A59B3CBA50AB}"/>
              </a:ext>
            </a:extLst>
          </p:cNvPr>
          <p:cNvSpPr txBox="1"/>
          <p:nvPr/>
        </p:nvSpPr>
        <p:spPr>
          <a:xfrm>
            <a:off x="6481225" y="1417627"/>
            <a:ext cx="5339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E</a:t>
            </a:r>
            <a:r>
              <a:rPr lang="en-US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pochs </a:t>
            </a:r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&gt; = </a:t>
            </a:r>
            <a:r>
              <a:rPr lang="en-US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5: </a:t>
            </a:r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train loss &lt; 0.3 and </a:t>
            </a:r>
            <a:r>
              <a:rPr lang="en-US" dirty="0" err="1">
                <a:solidFill>
                  <a:srgbClr val="002060"/>
                </a:solidFill>
                <a:cs typeface="Times New Roman" panose="02020603050405020304" pitchFamily="18" charset="0"/>
              </a:rPr>
              <a:t>val</a:t>
            </a:r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 loss &lt; 0.6, </a:t>
            </a:r>
          </a:p>
          <a:p>
            <a:r>
              <a:rPr lang="en-US" dirty="0">
                <a:solidFill>
                  <a:srgbClr val="002060"/>
                </a:solidFill>
                <a:cs typeface="Times New Roman" panose="02020603050405020304" pitchFamily="18" charset="0"/>
              </a:rPr>
              <a:t>the squirrel is correctly detected and segmented.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xmlns="" id="{CCD029CE-427B-4944-AAD0-3DF4F200B04F}"/>
              </a:ext>
            </a:extLst>
          </p:cNvPr>
          <p:cNvSpPr/>
          <p:nvPr/>
        </p:nvSpPr>
        <p:spPr>
          <a:xfrm>
            <a:off x="8647548" y="2254995"/>
            <a:ext cx="380144" cy="4520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7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37"/>
          <p:cNvSpPr/>
          <p:nvPr/>
        </p:nvSpPr>
        <p:spPr>
          <a:xfrm>
            <a:off x="0" y="0"/>
            <a:ext cx="12214800" cy="13495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900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852616" y="1349550"/>
            <a:ext cx="10602098" cy="4127325"/>
          </a:xfrm>
        </p:spPr>
        <p:txBody>
          <a:bodyPr>
            <a:normAutofit/>
          </a:bodyPr>
          <a:lstStyle/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In this computer vision class project, a Mask R-CNN model is trained for instance segmentation on squirrels.</a:t>
            </a:r>
            <a:endParaRPr lang="en-US" sz="28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With a very small training sample size (56), the model work reasonable well.</a:t>
            </a:r>
            <a:endParaRPr lang="en-US" sz="2800" dirty="0">
              <a:solidFill>
                <a:srgbClr val="002060"/>
              </a:solidFill>
              <a:cs typeface="Times New Roman" panose="02020603050405020304" pitchFamily="18" charset="0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en-US" sz="2800" dirty="0" smtClean="0">
                <a:solidFill>
                  <a:srgbClr val="002060"/>
                </a:solidFill>
                <a:cs typeface="Times New Roman" panose="02020603050405020304" pitchFamily="18" charset="0"/>
              </a:rPr>
              <a:t>Larger training sample size and data augmentation could improve the model further.</a:t>
            </a:r>
            <a:endParaRPr lang="en-US" sz="2800" dirty="0">
              <a:solidFill>
                <a:srgbClr val="002060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6692" y="351609"/>
            <a:ext cx="10738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Summary</a:t>
            </a:r>
            <a:endParaRPr lang="en-US" sz="3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53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18424</TotalTime>
  <Words>470</Words>
  <Application>Microsoft Office PowerPoint</Application>
  <PresentationFormat>Custom</PresentationFormat>
  <Paragraphs>75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Slipstream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Gloria</dc:creator>
  <cp:lastModifiedBy>Yongchang Feng</cp:lastModifiedBy>
  <cp:revision>101</cp:revision>
  <dcterms:created xsi:type="dcterms:W3CDTF">2020-02-13T23:31:09Z</dcterms:created>
  <dcterms:modified xsi:type="dcterms:W3CDTF">2020-07-14T15:59:21Z</dcterms:modified>
</cp:coreProperties>
</file>

<file path=docProps/thumbnail.jpeg>
</file>